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EB Garamond"/>
      <p:regular r:id="rId19"/>
      <p:bold r:id="rId20"/>
      <p:italic r:id="rId21"/>
      <p:boldItalic r:id="rId22"/>
    </p:embeddedFon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slide" Target="slides/slide6.xml"/><Relationship Id="rId22" Type="http://schemas.openxmlformats.org/officeDocument/2006/relationships/font" Target="fonts/EB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62200" y="-15240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5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indent="-2895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indent="-2692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28" name="Google Shape;12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indent="-2895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indent="-2692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30" name="Google Shape;130;p19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indent="-3276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22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 rot="5400000">
            <a:off x="2362200" y="-15240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5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352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3pPr>
            <a:lvl4pPr indent="-29718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4pPr>
            <a:lvl5pPr indent="-27432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20"/>
              <a:buChar char="●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indent="-2895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indent="-2692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indent="-302894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3pPr>
            <a:lvl4pPr indent="-2895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●"/>
              <a:defRPr sz="1600"/>
            </a:lvl4pPr>
            <a:lvl5pPr indent="-2692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640"/>
              <a:buChar char="●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indent="-3276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360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" name="Google Shape;7;p1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fmla="val 1372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B Garamond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96"/>
              <a:ext cx="5376" cy="768"/>
            </a:xfrm>
            <a:custGeom>
              <a:rect b="b" l="l" r="r" t="t"/>
              <a:pathLst>
                <a:path extrusionOk="0" h="1000" w="7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9960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" name="Google Shape;9;p1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6" name="Google Shape;86;p13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fmla="val 1666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B Garamond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EB Garamond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0" y="872"/>
              <a:ext cx="5664" cy="1152"/>
            </a:xfrm>
            <a:custGeom>
              <a:rect b="b" l="l" r="r" t="t"/>
              <a:pathLst>
                <a:path extrusionOk="0" h="1000" w="4917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9960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9" name="Google Shape;89;p13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" name="Google Shape;90;p13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55575" y="46037"/>
            <a:ext cx="4867275" cy="344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700212"/>
            <a:ext cx="7848600" cy="419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/>
          <p:nvPr/>
        </p:nvSpPr>
        <p:spPr>
          <a:xfrm>
            <a:off x="155575" y="46037"/>
            <a:ext cx="597217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155575" y="46037"/>
            <a:ext cx="597217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55575" y="46037"/>
            <a:ext cx="699135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155575" y="46037"/>
            <a:ext cx="699135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55575" y="46037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07950" y="188912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076325" y="2628900"/>
            <a:ext cx="69913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2190750" y="24717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2190750" y="24717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5" y="260350"/>
            <a:ext cx="4032250" cy="130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idx="4294967295" type="body"/>
          </p:nvPr>
        </p:nvSpPr>
        <p:spPr>
          <a:xfrm>
            <a:off x="609600" y="1600200"/>
            <a:ext cx="78501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MODALITÀ SEMPLIFICATA DI PROGETTO  ERASMUS + (COMENIUS)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PARTENARIATO CON: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GRECIA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ROMANIA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SPAGNA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LITUANIA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8" name="Google Shape;258;p34"/>
          <p:cNvSpPr txBox="1"/>
          <p:nvPr>
            <p:ph idx="4294967295" type="title"/>
          </p:nvPr>
        </p:nvSpPr>
        <p:spPr>
          <a:xfrm>
            <a:off x="195262" y="115887"/>
            <a:ext cx="80154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EB Garamond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BARRIERS’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LABORATORI DI :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FOTOGRAFIA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STORYTELLING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FUMETTO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LIFE SKILLS GAMES</a:t>
            </a:r>
            <a:endParaRPr/>
          </a:p>
          <a:p>
            <a:pPr indent="-20066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4" name="Google Shape;264;p35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EB Garamond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 BARRIERS’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OBIETTIVI: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ABBATTIMENTO DEI PREGIUDIZI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INCLUSIONE ALUNNI DSA E DIVERSABILI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AUMENTO DELL’AUTOSTIMA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AUMENTO MOTIVAZIONE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CONOSCENZALINGUA INGLESE</a:t>
            </a:r>
            <a:endParaRPr/>
          </a:p>
        </p:txBody>
      </p:sp>
      <p:sp>
        <p:nvSpPr>
          <p:cNvPr id="270" name="Google Shape;270;p36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EB Garamond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KA229 ‘LET’S PULL DOWN ALL BARRIERS’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idx="4294967295" type="title"/>
          </p:nvPr>
        </p:nvSpPr>
        <p:spPr>
          <a:xfrm>
            <a:off x="1403350" y="1052512"/>
            <a:ext cx="6807200" cy="90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  <a:endParaRPr/>
          </a:p>
        </p:txBody>
      </p:sp>
      <p:sp>
        <p:nvSpPr>
          <p:cNvPr id="276" name="Google Shape;276;p37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b="0" i="0" lang="en-US" sz="3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GRAZIE. </a:t>
            </a:r>
            <a:endParaRPr/>
          </a:p>
        </p:txBody>
      </p:sp>
      <p:pic>
        <p:nvPicPr>
          <p:cNvPr id="277" name="Google Shape;27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412875"/>
            <a:ext cx="5327650" cy="1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4294967295" type="subTitle"/>
          </p:nvPr>
        </p:nvSpPr>
        <p:spPr>
          <a:xfrm>
            <a:off x="1066800" y="2349500"/>
            <a:ext cx="6629400" cy="2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Che cos’è?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Un programma integrato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per istruzione, formazione,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gioventù e sport. (2014-2020)</a:t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2138362" y="1704975"/>
            <a:ext cx="4867275" cy="344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155575" y="46037"/>
            <a:ext cx="4762500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260350"/>
            <a:ext cx="4032250" cy="151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EB 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storia</a:t>
            </a:r>
            <a:endParaRPr/>
          </a:p>
        </p:txBody>
      </p:sp>
      <p:sp>
        <p:nvSpPr>
          <p:cNvPr id="194" name="Google Shape;194;p27"/>
          <p:cNvSpPr txBox="1"/>
          <p:nvPr>
            <p:ph idx="4294967295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2007 - 2013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5" name="Google Shape;195;p27"/>
          <p:cNvSpPr txBox="1"/>
          <p:nvPr>
            <p:ph idx="4294967295" type="body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2014 - 2020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2268537" y="2060575"/>
            <a:ext cx="431800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1042987" y="2781300"/>
            <a:ext cx="3097212" cy="27352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Life long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Learning: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Comenius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Erasmus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Leonardo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Grundtvig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Jean Monnet</a:t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6372225" y="2060575"/>
            <a:ext cx="431800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9975" y="3568700"/>
            <a:ext cx="3600450" cy="116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4284662" y="3789362"/>
            <a:ext cx="431800" cy="360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b="0" i="0" lang="en-US" sz="4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riorit</a:t>
            </a: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à</a:t>
            </a:r>
            <a:endParaRPr/>
          </a:p>
        </p:txBody>
      </p:sp>
      <p:sp>
        <p:nvSpPr>
          <p:cNvPr id="206" name="Google Shape;206;p28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	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biettivi “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uropa 2020”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284662" y="2636837"/>
            <a:ext cx="647700" cy="50482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1547812" y="3429000"/>
            <a:ext cx="6408737" cy="2160587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-Riduzione del tasso di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Abbandono scolastico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Dal 14% al 10%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Innalzamento del livello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 istruzione superiore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Dal 32% al 40%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azioni</a:t>
            </a:r>
            <a:endParaRPr/>
          </a:p>
        </p:txBody>
      </p:sp>
      <p:sp>
        <p:nvSpPr>
          <p:cNvPr id="214" name="Google Shape;214;p29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2700337" y="1700212"/>
            <a:ext cx="3384550" cy="1582737"/>
          </a:xfrm>
          <a:prstGeom prst="rect">
            <a:avLst/>
          </a:prstGeom>
          <a:solidFill>
            <a:srgbClr val="CCFF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mobilit</a:t>
            </a: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 fini dell’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apprendimento</a:t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827087" y="4076700"/>
            <a:ext cx="3097212" cy="158273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er scambio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 buone pr</a:t>
            </a: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atiche</a:t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4932362" y="4076700"/>
            <a:ext cx="3168650" cy="1582737"/>
          </a:xfrm>
          <a:prstGeom prst="rect">
            <a:avLst/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Sostegno alle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iforme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lang="en-U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r>
              <a:rPr b="0" i="0" lang="en-US" sz="14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politiche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EB Garamond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1 (KA1)</a:t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755650" y="2146525"/>
            <a:ext cx="7321200" cy="3730500"/>
          </a:xfrm>
          <a:prstGeom prst="rect">
            <a:avLst/>
          </a:prstGeom>
          <a:solidFill>
            <a:srgbClr val="FF99CC">
              <a:alpha val="54509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rogetto ka1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mobilit</a:t>
            </a: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à</a:t>
            </a: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Staff della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Scuola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</a:t>
            </a: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ncontriamo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L’europa!”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01/09/2018 –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31/08/2020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EB Garamond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Ka1 «</a:t>
            </a:r>
            <a:r>
              <a:rPr lang="en-US" sz="3200"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ncontriamo l’</a:t>
            </a:r>
            <a:r>
              <a:rPr lang="en-US" sz="3200"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uropa»</a:t>
            </a:r>
            <a:endParaRPr/>
          </a:p>
        </p:txBody>
      </p:sp>
      <p:sp>
        <p:nvSpPr>
          <p:cNvPr id="229" name="Google Shape;229;p31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Implica mobilit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à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ello staff.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900112" y="3429000"/>
            <a:ext cx="3095625" cy="14779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Frequenza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 corsi strutturati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5105400" y="3455987"/>
            <a:ext cx="3095625" cy="1477962"/>
          </a:xfrm>
          <a:prstGeom prst="rect">
            <a:avLst/>
          </a:prstGeom>
          <a:solidFill>
            <a:srgbClr val="D8995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Job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Shadowing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900112" y="5300662"/>
            <a:ext cx="3302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EB Garamond"/>
              <a:buNone/>
            </a:pPr>
            <a:r>
              <a:rPr b="0" i="0" lang="en-US" sz="12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Aree: Inclusione, inglese, tic </a:t>
            </a:r>
            <a:endParaRPr/>
          </a:p>
        </p:txBody>
      </p:sp>
      <p:sp>
        <p:nvSpPr>
          <p:cNvPr id="233" name="Google Shape;233;p31"/>
          <p:cNvSpPr/>
          <p:nvPr/>
        </p:nvSpPr>
        <p:spPr>
          <a:xfrm>
            <a:off x="2195512" y="4906962"/>
            <a:ext cx="576262" cy="39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idx="4294967295" type="body"/>
          </p:nvPr>
        </p:nvSpPr>
        <p:spPr>
          <a:xfrm>
            <a:off x="468312" y="1412875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mobilit</a:t>
            </a: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à</a:t>
            </a: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32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EB Garamond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Ka1 «</a:t>
            </a:r>
            <a:r>
              <a:rPr lang="en-US" sz="3200"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ncontriamo l’</a:t>
            </a:r>
            <a:r>
              <a:rPr lang="en-US" sz="3200"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uropa»</a:t>
            </a: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720725" y="3622675"/>
            <a:ext cx="2520950" cy="107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FINLANDIA</a:t>
            </a: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684212" y="2101850"/>
            <a:ext cx="2519362" cy="107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CIPRO</a:t>
            </a:r>
            <a:endParaRPr/>
          </a:p>
        </p:txBody>
      </p:sp>
      <p:sp>
        <p:nvSpPr>
          <p:cNvPr id="242" name="Google Shape;242;p32"/>
          <p:cNvSpPr/>
          <p:nvPr/>
        </p:nvSpPr>
        <p:spPr>
          <a:xfrm>
            <a:off x="5689600" y="3602037"/>
            <a:ext cx="2520950" cy="107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AUSTRIA</a:t>
            </a: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5689600" y="2101850"/>
            <a:ext cx="2520950" cy="107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IRLANDA</a:t>
            </a:r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703262" y="5111750"/>
            <a:ext cx="2519362" cy="107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MALTA</a:t>
            </a: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5689600" y="5124450"/>
            <a:ext cx="2520950" cy="1079500"/>
          </a:xfrm>
          <a:prstGeom prst="rect">
            <a:avLst/>
          </a:prstGeom>
          <a:solidFill>
            <a:srgbClr val="CCFF99"/>
          </a:solidFill>
          <a:ln cap="flat" cmpd="sng" w="12700">
            <a:solidFill>
              <a:srgbClr val="6F95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SVEZIA (J.S.)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EB Garamond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azione chiave 2 (KA2)</a:t>
            </a:r>
            <a:endParaRPr/>
          </a:p>
        </p:txBody>
      </p:sp>
      <p:sp>
        <p:nvSpPr>
          <p:cNvPr id="251" name="Google Shape;251;p33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Progetto</a:t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2647427" y="2932546"/>
            <a:ext cx="3384490" cy="2879693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progetto ka2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Ambito </a:t>
            </a:r>
            <a:r>
              <a:rPr b="0" i="1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KA229: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PARTENARIATI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PER SCAMBI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 SCUOLE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«LET’S PULL DOWN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ALL BARRIERS!»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01/09/2018 –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rPr b="0" i="0" lang="en-US" sz="1600" u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31/08/2020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99CCFF"/>
      </a:accent4>
      <a:accent5>
        <a:srgbClr val="9999FF"/>
      </a:accent5>
      <a:accent6>
        <a:srgbClr val="FFFFFF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99CCFF"/>
      </a:accent4>
      <a:accent5>
        <a:srgbClr val="9999FF"/>
      </a:accent5>
      <a:accent6>
        <a:srgbClr val="FFFFFF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